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media/image9.jpeg" ContentType="image/jpeg"/>
  <Override PartName="/ppt/media/image1.jpeg" ContentType="image/jpeg"/>
  <Override PartName="/ppt/media/image2.png" ContentType="image/png"/>
  <Override PartName="/ppt/media/image4.jpeg" ContentType="image/jpeg"/>
  <Override PartName="/ppt/media/image5.png" ContentType="image/png"/>
  <Override PartName="/ppt/media/image3.jpeg" ContentType="image/jpeg"/>
  <Override PartName="/ppt/media/image21.png" ContentType="image/png"/>
  <Override PartName="/ppt/media/image6.jpeg" ContentType="image/jpeg"/>
  <Override PartName="/ppt/media/image31.png" ContentType="image/png"/>
  <Override PartName="/ppt/media/image7.jpeg" ContentType="image/jpeg"/>
  <Override PartName="/ppt/media/image8.png" ContentType="image/png"/>
  <Override PartName="/ppt/media/image10.jpeg" ContentType="image/jpeg"/>
  <Override PartName="/ppt/media/image11.png" ContentType="image/png"/>
  <Override PartName="/ppt/media/image12.jpeg" ContentType="image/jpeg"/>
  <Override PartName="/ppt/media/image19.png" ContentType="image/png"/>
  <Override PartName="/ppt/media/image13.jpeg" ContentType="image/jpeg"/>
  <Override PartName="/ppt/media/image14.png" ContentType="image/png"/>
  <Override PartName="/ppt/media/image15.png" ContentType="image/png"/>
  <Override PartName="/ppt/media/image16.png" ContentType="image/png"/>
  <Override PartName="/ppt/media/image17.tif" ContentType="image/tiff"/>
  <Override PartName="/ppt/media/image18.png" ContentType="image/png"/>
  <Override PartName="/ppt/media/image20.jpeg" ContentType="image/jpe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jpeg" ContentType="image/jpeg"/>
  <Override PartName="/ppt/media/image29.jpeg" ContentType="image/jpeg"/>
  <Override PartName="/ppt/media/image32.png" ContentType="image/png"/>
  <Override PartName="/ppt/media/image30.jpeg" ContentType="image/jpeg"/>
  <Override PartName="/ppt/media/image33.png" ContentType="image/png"/>
  <Override PartName="/ppt/media/image34.png" ContentType="image/png"/>
  <Override PartName="/ppt/media/image37.jpeg" ContentType="image/jpeg"/>
  <Override PartName="/ppt/media/image35.png" ContentType="image/png"/>
  <Override PartName="/ppt/media/image36.png" ContentType="image/png"/>
  <Override PartName="/ppt/media/image38.png" ContentType="image/png"/>
  <Override PartName="/ppt/media/image3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Pulse para desplazar la página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s-AR" sz="2000" spc="-1" strike="noStrike">
                <a:latin typeface="Arial"/>
              </a:rPr>
              <a:t>Pulse para editar el formato de las notas</a:t>
            </a:r>
            <a:endParaRPr b="0" lang="es-AR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s-AR" sz="1400" spc="-1" strike="noStrike">
                <a:latin typeface="Times New Roman"/>
              </a:rPr>
              <a:t>&lt;cabecera&gt;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s-AR" sz="1400" spc="-1" strike="noStrike">
                <a:latin typeface="Times New Roman"/>
              </a:rPr>
              <a:t>&lt;fecha/hora&gt;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s-AR" sz="1400" spc="-1" strike="noStrike">
                <a:latin typeface="Times New Roman"/>
              </a:rPr>
              <a:t>&lt;pie de página&gt;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B65FDD6-FAB7-4146-BD86-152B89EC9081}" type="slidenum">
              <a:rPr b="0" lang="es-AR" sz="1400" spc="-1" strike="noStrike">
                <a:latin typeface="Times New Roman"/>
              </a:rPr>
              <a:t>&lt;número&gt;</a:t>
            </a:fld>
            <a:endParaRPr b="0" lang="es-A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latin typeface="Arial"/>
            </a:endParaRPr>
          </a:p>
        </p:txBody>
      </p:sp>
      <p:sp>
        <p:nvSpPr>
          <p:cNvPr id="148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0EE9284-5931-4601-8BD7-DF7FA5CDC16D}" type="slidenum">
              <a:rPr b="0" lang="es-A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AR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latin typeface="Arial"/>
            </a:endParaRPr>
          </a:p>
        </p:txBody>
      </p:sp>
      <p:sp>
        <p:nvSpPr>
          <p:cNvPr id="151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7B44804-B5AE-47DE-8269-49F6A3977638}" type="slidenum">
              <a:rPr b="0" lang="es-A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AR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latin typeface="Arial"/>
            </a:endParaRPr>
          </a:p>
        </p:txBody>
      </p:sp>
      <p:sp>
        <p:nvSpPr>
          <p:cNvPr id="154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6BBD89A-4165-4C5A-88A5-0B96FBA3BD97}" type="slidenum">
              <a:rPr b="0" lang="es-A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A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000000"/>
                </a:solidFill>
                <a:latin typeface="Calibri"/>
              </a:rPr>
              <a:t>Fare clic per modificare stile</a:t>
            </a:r>
            <a:endParaRPr b="0" lang="it-IT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792A7F34-5B61-4657-BC46-5A311A9F15B3}" type="datetime">
              <a:rPr b="0" lang="es-AR" sz="1200" spc="-1" strike="noStrike">
                <a:solidFill>
                  <a:srgbClr val="8b8b8b"/>
                </a:solidFill>
                <a:latin typeface="Calibri"/>
              </a:rPr>
              <a:t>2/08/18</a:t>
            </a:fld>
            <a:endParaRPr b="0" lang="es-AR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s-AR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6972F6B-DF7D-4F81-90F5-637DB2C0E604}" type="slidenum">
              <a:rPr b="0" lang="es-AR" sz="1200" spc="-1" strike="noStrike">
                <a:solidFill>
                  <a:srgbClr val="8b8b8b"/>
                </a:solidFill>
                <a:latin typeface="Calibri"/>
              </a:rPr>
              <a:t>15</a:t>
            </a:fld>
            <a:endParaRPr b="0" lang="es-AR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it-IT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000000"/>
                </a:solidFill>
                <a:latin typeface="Calibri"/>
              </a:rPr>
              <a:t>Fare clic per modificare stile</a:t>
            </a:r>
            <a:endParaRPr b="0" lang="it-IT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3200" spc="-1" strike="noStrike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Secondo livello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Terzo livello</a:t>
            </a:r>
            <a:endParaRPr b="0" lang="it-IT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Quarto livello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Quinto livello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F6E2F83B-521C-42C8-BF4F-25DC88260276}" type="datetime">
              <a:rPr b="0" lang="es-AR" sz="1200" spc="-1" strike="noStrike">
                <a:solidFill>
                  <a:srgbClr val="8b8b8b"/>
                </a:solidFill>
                <a:latin typeface="Calibri"/>
              </a:rPr>
              <a:t>2/08/18</a:t>
            </a:fld>
            <a:endParaRPr b="0" lang="es-AR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s-AR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2891759-5F15-48E6-89C6-BD547986E90B}" type="slidenum">
              <a:rPr b="0" lang="es-AR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jpeg"/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jpe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tif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magine 4" descr=""/>
          <p:cNvPicPr/>
          <p:nvPr/>
        </p:nvPicPr>
        <p:blipFill>
          <a:blip r:embed="rId1"/>
          <a:stretch/>
        </p:blipFill>
        <p:spPr>
          <a:xfrm>
            <a:off x="0" y="0"/>
            <a:ext cx="9109800" cy="455472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sp>
        <p:nvSpPr>
          <p:cNvPr id="89" name="CustomShape 1"/>
          <p:cNvSpPr/>
          <p:nvPr/>
        </p:nvSpPr>
        <p:spPr>
          <a:xfrm>
            <a:off x="6787080" y="6111000"/>
            <a:ext cx="21942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AR" sz="1600" spc="-1" strike="noStrike">
                <a:solidFill>
                  <a:srgbClr val="000000"/>
                </a:solidFill>
                <a:latin typeface="Calibri"/>
              </a:rPr>
              <a:t>Tarragona, July 31, 2018</a:t>
            </a:r>
            <a:endParaRPr b="0" lang="es-AR" sz="16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0" y="5013720"/>
            <a:ext cx="9109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AR" sz="3200" spc="-1" strike="noStrike">
                <a:solidFill>
                  <a:srgbClr val="5d5d5d"/>
                </a:solidFill>
                <a:latin typeface="Calibri"/>
              </a:rPr>
              <a:t> </a:t>
            </a:r>
            <a:r>
              <a:rPr b="1" lang="es-AR" sz="3200" spc="-1" strike="noStrike">
                <a:solidFill>
                  <a:srgbClr val="5d5d5d"/>
                </a:solidFill>
                <a:latin typeface="Calibri"/>
              </a:rPr>
              <a:t>AI 4 SmartCities</a:t>
            </a:r>
            <a:endParaRPr b="0" lang="es-AR" sz="32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228600" y="6111000"/>
            <a:ext cx="6371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Calibri"/>
              </a:rPr>
              <a:t>MARIANNA POLINI</a:t>
            </a:r>
            <a:r>
              <a:rPr b="1" lang="es-AR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AR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AR" sz="1800" spc="-1" strike="noStrike">
                <a:solidFill>
                  <a:srgbClr val="000000"/>
                </a:solidFill>
                <a:latin typeface="Calibri"/>
              </a:rPr>
              <a:t>SANTIAGO FRIAS</a:t>
            </a:r>
            <a:r>
              <a:rPr b="1" lang="es-AR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AR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AR" sz="1800" spc="-1" strike="noStrike">
                <a:solidFill>
                  <a:srgbClr val="000000"/>
                </a:solidFill>
                <a:latin typeface="Calibri"/>
              </a:rPr>
              <a:t>LUIS ULLOA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1211400" y="5482080"/>
            <a:ext cx="6775200" cy="64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b="0" lang="es-AR" sz="1600" spc="-1" strike="noStrike">
                <a:solidFill>
                  <a:srgbClr val="8b8b8b"/>
                </a:solidFill>
                <a:latin typeface="Calibri"/>
              </a:rPr>
              <a:t>https://github.com/sfrias/ai4smartcities</a:t>
            </a:r>
            <a:endParaRPr b="0" lang="es-AR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6;p26" descr=""/>
          <p:cNvPicPr/>
          <p:nvPr/>
        </p:nvPicPr>
        <p:blipFill>
          <a:blip r:embed="rId1"/>
          <a:stretch/>
        </p:blipFill>
        <p:spPr>
          <a:xfrm>
            <a:off x="7822080" y="393480"/>
            <a:ext cx="1049400" cy="914040"/>
          </a:xfrm>
          <a:prstGeom prst="rect">
            <a:avLst/>
          </a:prstGeom>
          <a:ln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582840" y="2434680"/>
            <a:ext cx="793332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AR" sz="6600" spc="-1" strike="noStrike">
                <a:solidFill>
                  <a:srgbClr val="5d5d5d"/>
                </a:solidFill>
                <a:latin typeface="Calibri"/>
              </a:rPr>
              <a:t>LESSON LEARNT</a:t>
            </a:r>
            <a:endParaRPr b="0" lang="es-AR" sz="66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6;p26" descr=""/>
          <p:cNvPicPr/>
          <p:nvPr/>
        </p:nvPicPr>
        <p:blipFill>
          <a:blip r:embed="rId1"/>
          <a:stretch/>
        </p:blipFill>
        <p:spPr>
          <a:xfrm>
            <a:off x="7822080" y="393480"/>
            <a:ext cx="1049400" cy="914040"/>
          </a:xfrm>
          <a:prstGeom prst="rect">
            <a:avLst/>
          </a:prstGeom>
          <a:ln>
            <a:noFill/>
          </a:ln>
        </p:spPr>
      </p:pic>
      <p:pic>
        <p:nvPicPr>
          <p:cNvPr id="128" name="Imagen 5" descr=""/>
          <p:cNvPicPr/>
          <p:nvPr/>
        </p:nvPicPr>
        <p:blipFill>
          <a:blip r:embed="rId2"/>
          <a:stretch/>
        </p:blipFill>
        <p:spPr>
          <a:xfrm>
            <a:off x="1071000" y="1575360"/>
            <a:ext cx="2350800" cy="2350800"/>
          </a:xfrm>
          <a:prstGeom prst="rect">
            <a:avLst/>
          </a:prstGeom>
          <a:ln>
            <a:noFill/>
          </a:ln>
        </p:spPr>
      </p:pic>
      <p:pic>
        <p:nvPicPr>
          <p:cNvPr id="129" name="Imagen 1" descr=""/>
          <p:cNvPicPr/>
          <p:nvPr/>
        </p:nvPicPr>
        <p:blipFill>
          <a:blip r:embed="rId3"/>
          <a:stretch/>
        </p:blipFill>
        <p:spPr>
          <a:xfrm>
            <a:off x="4525200" y="2346120"/>
            <a:ext cx="3571560" cy="1275840"/>
          </a:xfrm>
          <a:prstGeom prst="rect">
            <a:avLst/>
          </a:prstGeom>
          <a:ln>
            <a:noFill/>
          </a:ln>
        </p:spPr>
      </p:pic>
      <p:pic>
        <p:nvPicPr>
          <p:cNvPr id="130" name="Imagen 6" descr=""/>
          <p:cNvPicPr/>
          <p:nvPr/>
        </p:nvPicPr>
        <p:blipFill>
          <a:blip r:embed="rId4"/>
          <a:srcRect l="13356" t="37346" r="0" b="19596"/>
          <a:stretch/>
        </p:blipFill>
        <p:spPr>
          <a:xfrm>
            <a:off x="3331440" y="4345560"/>
            <a:ext cx="2138400" cy="788760"/>
          </a:xfrm>
          <a:prstGeom prst="rect">
            <a:avLst/>
          </a:prstGeom>
          <a:ln>
            <a:noFill/>
          </a:ln>
        </p:spPr>
      </p:pic>
      <p:pic>
        <p:nvPicPr>
          <p:cNvPr id="131" name="Imagen 2" descr=""/>
          <p:cNvPicPr/>
          <p:nvPr/>
        </p:nvPicPr>
        <p:blipFill>
          <a:blip r:embed="rId5"/>
          <a:stretch/>
        </p:blipFill>
        <p:spPr>
          <a:xfrm>
            <a:off x="3360240" y="4939200"/>
            <a:ext cx="2109600" cy="1339560"/>
          </a:xfrm>
          <a:prstGeom prst="rect">
            <a:avLst/>
          </a:prstGeom>
          <a:ln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798480" y="583200"/>
            <a:ext cx="62762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Descargar imagenes raster de los satélites para poder ser tratados en los programas</a:t>
            </a:r>
            <a:endParaRPr b="0" lang="es-AR" sz="20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26;p26" descr=""/>
          <p:cNvPicPr/>
          <p:nvPr/>
        </p:nvPicPr>
        <p:blipFill>
          <a:blip r:embed="rId1"/>
          <a:stretch/>
        </p:blipFill>
        <p:spPr>
          <a:xfrm>
            <a:off x="7822080" y="393480"/>
            <a:ext cx="1049400" cy="91404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798480" y="583200"/>
            <a:ext cx="6276240" cy="191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Actuaciones futuras a emprender :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-Imagenes de mayor resolución. Acceder a Sentinel 3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-Valorar y testear algoritmos diferentes y regulación de parametros. Utilizar Segmentación de fusión de zonas similares. 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135" name="Imagen 6" descr=""/>
          <p:cNvPicPr/>
          <p:nvPr/>
        </p:nvPicPr>
        <p:blipFill>
          <a:blip r:embed="rId2"/>
          <a:stretch/>
        </p:blipFill>
        <p:spPr>
          <a:xfrm>
            <a:off x="1845360" y="3157200"/>
            <a:ext cx="5563080" cy="347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26;p26" descr=""/>
          <p:cNvPicPr/>
          <p:nvPr/>
        </p:nvPicPr>
        <p:blipFill>
          <a:blip r:embed="rId1"/>
          <a:stretch/>
        </p:blipFill>
        <p:spPr>
          <a:xfrm>
            <a:off x="7822080" y="393480"/>
            <a:ext cx="1049400" cy="914040"/>
          </a:xfrm>
          <a:prstGeom prst="rect">
            <a:avLst/>
          </a:prstGeom>
          <a:ln>
            <a:noFill/>
          </a:ln>
        </p:spPr>
      </p:pic>
      <p:pic>
        <p:nvPicPr>
          <p:cNvPr id="137" name="Imagen 1" descr=""/>
          <p:cNvPicPr/>
          <p:nvPr/>
        </p:nvPicPr>
        <p:blipFill>
          <a:blip r:embed="rId2"/>
          <a:stretch/>
        </p:blipFill>
        <p:spPr>
          <a:xfrm>
            <a:off x="1835640" y="3156840"/>
            <a:ext cx="5572800" cy="3483000"/>
          </a:xfrm>
          <a:prstGeom prst="rect">
            <a:avLst/>
          </a:prstGeom>
          <a:ln>
            <a:noFill/>
          </a:ln>
        </p:spPr>
      </p:pic>
      <p:sp>
        <p:nvSpPr>
          <p:cNvPr id="138" name="CustomShape 1"/>
          <p:cNvSpPr/>
          <p:nvPr/>
        </p:nvSpPr>
        <p:spPr>
          <a:xfrm>
            <a:off x="798480" y="583200"/>
            <a:ext cx="6276240" cy="22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Actuaciones futuras a emprender :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-Conseguir preentrenar los algoritmos con la información de partida de la base cartográfica del ICGC.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-Depurar las bases de datos de los Ayuntamientos para geolocalizar los datos de las licencias de obras y parametrizar la superficie de ocupación de las mismas.</a:t>
            </a:r>
            <a:endParaRPr b="0" lang="es-AR" sz="20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26;p26" descr=""/>
          <p:cNvPicPr/>
          <p:nvPr/>
        </p:nvPicPr>
        <p:blipFill>
          <a:blip r:embed="rId1"/>
          <a:stretch/>
        </p:blipFill>
        <p:spPr>
          <a:xfrm>
            <a:off x="7822080" y="393480"/>
            <a:ext cx="1049400" cy="914040"/>
          </a:xfrm>
          <a:prstGeom prst="rect">
            <a:avLst/>
          </a:prstGeom>
          <a:ln>
            <a:noFill/>
          </a:ln>
        </p:spPr>
      </p:pic>
      <p:sp>
        <p:nvSpPr>
          <p:cNvPr id="140" name="CustomShape 1"/>
          <p:cNvSpPr/>
          <p:nvPr/>
        </p:nvSpPr>
        <p:spPr>
          <a:xfrm>
            <a:off x="798480" y="583200"/>
            <a:ext cx="6276240" cy="42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Actuaciones futuras a emprender: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-Comparar a través de algoritmos: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Información disponible actualmente en los datasets de los ayuntamientos </a:t>
            </a:r>
            <a:r>
              <a:rPr b="1" lang="es-AR" sz="1600" spc="-1" strike="noStrike">
                <a:solidFill>
                  <a:srgbClr val="000000"/>
                </a:solidFill>
                <a:latin typeface="Calibri"/>
              </a:rPr>
              <a:t>(existencia de licencia, perímetros y áreas de las construcciones existentes) </a:t>
            </a:r>
            <a:endParaRPr b="0" lang="es-A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Con las imagenes de alta resolución depuradas a través del algoritmo de segmentación.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-Obtener donde hay una variación y saber la legalidad de la misma.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-Proceder al requerimiento de la regularización de la misma.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141" name="Imagen 2" descr=""/>
          <p:cNvPicPr/>
          <p:nvPr/>
        </p:nvPicPr>
        <p:blipFill>
          <a:blip r:embed="rId2"/>
          <a:stretch/>
        </p:blipFill>
        <p:spPr>
          <a:xfrm>
            <a:off x="2489400" y="4758840"/>
            <a:ext cx="3899160" cy="209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26;p26" descr=""/>
          <p:cNvPicPr/>
          <p:nvPr/>
        </p:nvPicPr>
        <p:blipFill>
          <a:blip r:embed="rId1"/>
          <a:stretch/>
        </p:blipFill>
        <p:spPr>
          <a:xfrm>
            <a:off x="7822080" y="393480"/>
            <a:ext cx="1049400" cy="914040"/>
          </a:xfrm>
          <a:prstGeom prst="rect">
            <a:avLst/>
          </a:prstGeom>
          <a:ln>
            <a:noFill/>
          </a:ln>
        </p:spPr>
      </p:pic>
      <p:sp>
        <p:nvSpPr>
          <p:cNvPr id="143" name="CustomShape 1"/>
          <p:cNvSpPr/>
          <p:nvPr/>
        </p:nvSpPr>
        <p:spPr>
          <a:xfrm>
            <a:off x="798480" y="583200"/>
            <a:ext cx="6276240" cy="283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Ventajas: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-Agilidad de la administración en reducción de tiempo de respuesta y control de la evolución de la ciudad.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-Evitar y dificultar fraudes. Distribución de impuestos más justos en función de la realidad.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-Economizar recursos de la administración pública. 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-Mejora de imagen pública de la administración delante del ciudadano.</a:t>
            </a:r>
            <a:endParaRPr b="0" lang="es-AR" sz="20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Imagen 2" descr=""/>
          <p:cNvPicPr/>
          <p:nvPr/>
        </p:nvPicPr>
        <p:blipFill>
          <a:blip r:embed="rId2"/>
          <a:stretch/>
        </p:blipFill>
        <p:spPr>
          <a:xfrm>
            <a:off x="0" y="4225680"/>
            <a:ext cx="9143640" cy="27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126;p26" descr=""/>
          <p:cNvPicPr/>
          <p:nvPr/>
        </p:nvPicPr>
        <p:blipFill>
          <a:blip r:embed="rId1"/>
          <a:stretch/>
        </p:blipFill>
        <p:spPr>
          <a:xfrm>
            <a:off x="7941600" y="169200"/>
            <a:ext cx="1049400" cy="914040"/>
          </a:xfrm>
          <a:prstGeom prst="rect">
            <a:avLst/>
          </a:prstGeom>
          <a:ln>
            <a:noFill/>
          </a:ln>
        </p:spPr>
      </p:pic>
      <p:sp>
        <p:nvSpPr>
          <p:cNvPr id="94" name="CustomShape 1"/>
          <p:cNvSpPr/>
          <p:nvPr/>
        </p:nvSpPr>
        <p:spPr>
          <a:xfrm>
            <a:off x="2199600" y="699120"/>
            <a:ext cx="37321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ffffff"/>
                </a:solidFill>
                <a:latin typeface="Calibri"/>
              </a:rPr>
              <a:t>NO FREE PLACE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95" name="Imagen 5" descr=""/>
          <p:cNvPicPr/>
          <p:nvPr/>
        </p:nvPicPr>
        <p:blipFill>
          <a:blip r:embed="rId2"/>
          <a:stretch/>
        </p:blipFill>
        <p:spPr>
          <a:xfrm>
            <a:off x="686520" y="65520"/>
            <a:ext cx="7128000" cy="335880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138960" y="3458880"/>
            <a:ext cx="7309440" cy="192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s-AR" sz="4000" spc="-1" strike="noStrike">
                <a:solidFill>
                  <a:srgbClr val="ffffff"/>
                </a:solidFill>
                <a:latin typeface="Calibri"/>
              </a:rPr>
              <a:t>Control de la evolución del estado de las construcciones.</a:t>
            </a:r>
            <a:endParaRPr b="0" lang="es-AR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4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s-AR" sz="4000" spc="-1" strike="noStrike">
                <a:solidFill>
                  <a:srgbClr val="ffffff"/>
                </a:solidFill>
                <a:latin typeface="Calibri"/>
              </a:rPr>
              <a:t>¿Cuáles y cómo evolucionan</a:t>
            </a:r>
            <a:endParaRPr b="0" lang="es-AR" sz="4000" spc="-1" strike="noStrike">
              <a:latin typeface="Arial"/>
            </a:endParaRPr>
          </a:p>
        </p:txBody>
      </p:sp>
      <p:pic>
        <p:nvPicPr>
          <p:cNvPr id="97" name="Imagen 7" descr=""/>
          <p:cNvPicPr/>
          <p:nvPr/>
        </p:nvPicPr>
        <p:blipFill>
          <a:blip r:embed="rId3"/>
          <a:stretch/>
        </p:blipFill>
        <p:spPr>
          <a:xfrm>
            <a:off x="6882840" y="3964680"/>
            <a:ext cx="1977120" cy="1977120"/>
          </a:xfrm>
          <a:prstGeom prst="rect">
            <a:avLst/>
          </a:prstGeom>
          <a:ln>
            <a:noFill/>
          </a:ln>
        </p:spPr>
      </p:pic>
      <p:pic>
        <p:nvPicPr>
          <p:cNvPr id="98" name="Imagen 9" descr=""/>
          <p:cNvPicPr/>
          <p:nvPr/>
        </p:nvPicPr>
        <p:blipFill>
          <a:blip r:embed="rId4"/>
          <a:stretch/>
        </p:blipFill>
        <p:spPr>
          <a:xfrm>
            <a:off x="101160" y="5517360"/>
            <a:ext cx="2434320" cy="797760"/>
          </a:xfrm>
          <a:prstGeom prst="rect">
            <a:avLst/>
          </a:prstGeom>
          <a:ln>
            <a:noFill/>
          </a:ln>
        </p:spPr>
      </p:pic>
      <p:pic>
        <p:nvPicPr>
          <p:cNvPr id="99" name="Imagen 10" descr=""/>
          <p:cNvPicPr/>
          <p:nvPr/>
        </p:nvPicPr>
        <p:blipFill>
          <a:blip r:embed="rId5"/>
          <a:stretch/>
        </p:blipFill>
        <p:spPr>
          <a:xfrm>
            <a:off x="2860200" y="5336280"/>
            <a:ext cx="2785320" cy="12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n 9" descr=""/>
          <p:cNvPicPr/>
          <p:nvPr/>
        </p:nvPicPr>
        <p:blipFill>
          <a:blip r:embed="rId1"/>
          <a:stretch/>
        </p:blipFill>
        <p:spPr>
          <a:xfrm>
            <a:off x="985320" y="1269000"/>
            <a:ext cx="7188120" cy="4791960"/>
          </a:xfrm>
          <a:prstGeom prst="rect">
            <a:avLst/>
          </a:prstGeom>
          <a:ln>
            <a:noFill/>
          </a:ln>
        </p:spPr>
      </p:pic>
      <p:pic>
        <p:nvPicPr>
          <p:cNvPr id="101" name="Google Shape;126;p26" descr=""/>
          <p:cNvPicPr/>
          <p:nvPr/>
        </p:nvPicPr>
        <p:blipFill>
          <a:blip r:embed="rId2"/>
          <a:stretch/>
        </p:blipFill>
        <p:spPr>
          <a:xfrm>
            <a:off x="8094240" y="0"/>
            <a:ext cx="1049400" cy="91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n 5" descr=""/>
          <p:cNvPicPr/>
          <p:nvPr/>
        </p:nvPicPr>
        <p:blipFill>
          <a:blip r:embed="rId1"/>
          <a:srcRect l="0" t="2938" r="0" b="2895"/>
          <a:stretch/>
        </p:blipFill>
        <p:spPr>
          <a:xfrm>
            <a:off x="0" y="1006920"/>
            <a:ext cx="9143640" cy="5839920"/>
          </a:xfrm>
          <a:prstGeom prst="rect">
            <a:avLst/>
          </a:prstGeom>
          <a:ln>
            <a:noFill/>
          </a:ln>
        </p:spPr>
      </p:pic>
      <p:pic>
        <p:nvPicPr>
          <p:cNvPr id="103" name="Imagen 3" descr=""/>
          <p:cNvPicPr/>
          <p:nvPr/>
        </p:nvPicPr>
        <p:blipFill>
          <a:blip r:embed="rId2"/>
          <a:stretch/>
        </p:blipFill>
        <p:spPr>
          <a:xfrm>
            <a:off x="82800" y="72720"/>
            <a:ext cx="3049560" cy="1715400"/>
          </a:xfrm>
          <a:prstGeom prst="rect">
            <a:avLst/>
          </a:prstGeom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104" name="Google Shape;126;p26" descr=""/>
          <p:cNvPicPr/>
          <p:nvPr/>
        </p:nvPicPr>
        <p:blipFill>
          <a:blip r:embed="rId3"/>
          <a:stretch/>
        </p:blipFill>
        <p:spPr>
          <a:xfrm>
            <a:off x="8094240" y="0"/>
            <a:ext cx="1049400" cy="914040"/>
          </a:xfrm>
          <a:prstGeom prst="rect">
            <a:avLst/>
          </a:prstGeom>
          <a:ln>
            <a:noFill/>
          </a:ln>
        </p:spPr>
      </p:pic>
      <p:pic>
        <p:nvPicPr>
          <p:cNvPr id="105" name="Imagen 7" descr=""/>
          <p:cNvPicPr/>
          <p:nvPr/>
        </p:nvPicPr>
        <p:blipFill>
          <a:blip r:embed="rId4"/>
          <a:srcRect l="13356" t="37346" r="0" b="19596"/>
          <a:stretch/>
        </p:blipFill>
        <p:spPr>
          <a:xfrm>
            <a:off x="3091320" y="87120"/>
            <a:ext cx="2138400" cy="788760"/>
          </a:xfrm>
          <a:prstGeom prst="rect">
            <a:avLst/>
          </a:prstGeom>
          <a:ln>
            <a:noFill/>
          </a:ln>
        </p:spPr>
      </p:pic>
      <p:pic>
        <p:nvPicPr>
          <p:cNvPr id="106" name="Imagen 9" descr=""/>
          <p:cNvPicPr/>
          <p:nvPr/>
        </p:nvPicPr>
        <p:blipFill>
          <a:blip r:embed="rId5"/>
          <a:stretch/>
        </p:blipFill>
        <p:spPr>
          <a:xfrm>
            <a:off x="4881600" y="170280"/>
            <a:ext cx="1114920" cy="836280"/>
          </a:xfrm>
          <a:prstGeom prst="rect">
            <a:avLst/>
          </a:prstGeom>
          <a:ln>
            <a:noFill/>
          </a:ln>
        </p:spPr>
      </p:pic>
      <p:pic>
        <p:nvPicPr>
          <p:cNvPr id="107" name="Imagen 4" descr=""/>
          <p:cNvPicPr/>
          <p:nvPr/>
        </p:nvPicPr>
        <p:blipFill>
          <a:blip r:embed="rId6"/>
          <a:stretch/>
        </p:blipFill>
        <p:spPr>
          <a:xfrm>
            <a:off x="5920920" y="72720"/>
            <a:ext cx="1954080" cy="79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26;p26" descr=""/>
          <p:cNvPicPr/>
          <p:nvPr/>
        </p:nvPicPr>
        <p:blipFill>
          <a:blip r:embed="rId1"/>
          <a:stretch/>
        </p:blipFill>
        <p:spPr>
          <a:xfrm>
            <a:off x="7822080" y="393480"/>
            <a:ext cx="1049400" cy="914040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702360" y="2434680"/>
            <a:ext cx="793332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AR" sz="6600" spc="-1" strike="noStrike">
                <a:solidFill>
                  <a:srgbClr val="5d5d5d"/>
                </a:solidFill>
                <a:latin typeface="Calibri"/>
              </a:rPr>
              <a:t>AI APPROACH</a:t>
            </a:r>
            <a:endParaRPr b="0" lang="es-AR" sz="66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26;p26" descr=""/>
          <p:cNvPicPr/>
          <p:nvPr/>
        </p:nvPicPr>
        <p:blipFill>
          <a:blip r:embed="rId1"/>
          <a:stretch/>
        </p:blipFill>
        <p:spPr>
          <a:xfrm>
            <a:off x="7941600" y="169200"/>
            <a:ext cx="1049400" cy="914040"/>
          </a:xfrm>
          <a:prstGeom prst="rect">
            <a:avLst/>
          </a:prstGeom>
          <a:ln>
            <a:noFill/>
          </a:ln>
        </p:spPr>
      </p:pic>
      <p:sp>
        <p:nvSpPr>
          <p:cNvPr id="111" name="CustomShape 1"/>
          <p:cNvSpPr/>
          <p:nvPr/>
        </p:nvSpPr>
        <p:spPr>
          <a:xfrm>
            <a:off x="406800" y="775080"/>
            <a:ext cx="7618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Selección de bandas de las distintas frecuencias que ofrece el satélite.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112" name="Imagen 3" descr=""/>
          <p:cNvPicPr/>
          <p:nvPr/>
        </p:nvPicPr>
        <p:blipFill>
          <a:blip r:embed="rId2"/>
          <a:stretch/>
        </p:blipFill>
        <p:spPr>
          <a:xfrm>
            <a:off x="773640" y="1474560"/>
            <a:ext cx="7216920" cy="390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26;p26" descr=""/>
          <p:cNvPicPr/>
          <p:nvPr/>
        </p:nvPicPr>
        <p:blipFill>
          <a:blip r:embed="rId1"/>
          <a:stretch/>
        </p:blipFill>
        <p:spPr>
          <a:xfrm>
            <a:off x="7941600" y="169200"/>
            <a:ext cx="1049400" cy="91404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504720" y="775080"/>
            <a:ext cx="72511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Reducción por abstracción del Dataset de perímetros de cubiertas</a:t>
            </a:r>
            <a:endParaRPr b="0" lang="es-AR" sz="20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504720" y="4911840"/>
            <a:ext cx="8274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2400" spc="-1" strike="noStrike">
                <a:solidFill>
                  <a:srgbClr val="000000"/>
                </a:solidFill>
                <a:latin typeface="Calibri"/>
              </a:rPr>
              <a:t>Obtenemos un vector con origen el centroide y modulo el area.</a:t>
            </a:r>
            <a:endParaRPr b="0" lang="es-AR" sz="2400" spc="-1" strike="noStrike">
              <a:latin typeface="Arial"/>
            </a:endParaRPr>
          </a:p>
        </p:txBody>
      </p:sp>
      <p:pic>
        <p:nvPicPr>
          <p:cNvPr id="116" name="Imagen 1" descr=""/>
          <p:cNvPicPr/>
          <p:nvPr/>
        </p:nvPicPr>
        <p:blipFill>
          <a:blip r:embed="rId2"/>
          <a:srcRect l="10860" t="14608" r="1687" b="3442"/>
          <a:stretch/>
        </p:blipFill>
        <p:spPr>
          <a:xfrm>
            <a:off x="1023120" y="1415160"/>
            <a:ext cx="5649480" cy="312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3596760" y="4961880"/>
            <a:ext cx="1394640" cy="31284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8" name="Imagen 1" descr=""/>
          <p:cNvPicPr/>
          <p:nvPr/>
        </p:nvPicPr>
        <p:blipFill>
          <a:blip r:embed="rId1"/>
          <a:stretch/>
        </p:blipFill>
        <p:spPr>
          <a:xfrm>
            <a:off x="1676880" y="0"/>
            <a:ext cx="5434560" cy="3359520"/>
          </a:xfrm>
          <a:prstGeom prst="rect">
            <a:avLst/>
          </a:prstGeom>
          <a:ln>
            <a:noFill/>
          </a:ln>
        </p:spPr>
      </p:pic>
      <p:pic>
        <p:nvPicPr>
          <p:cNvPr id="119" name="Imagen 11" descr=""/>
          <p:cNvPicPr/>
          <p:nvPr/>
        </p:nvPicPr>
        <p:blipFill>
          <a:blip r:embed="rId2"/>
          <a:srcRect l="65728" t="10509" r="0" b="0"/>
          <a:stretch/>
        </p:blipFill>
        <p:spPr>
          <a:xfrm>
            <a:off x="5891760" y="3697200"/>
            <a:ext cx="2727000" cy="2873880"/>
          </a:xfrm>
          <a:prstGeom prst="rect">
            <a:avLst/>
          </a:prstGeom>
          <a:ln>
            <a:noFill/>
          </a:ln>
        </p:spPr>
      </p:pic>
      <p:pic>
        <p:nvPicPr>
          <p:cNvPr id="120" name="Imagen 12" descr=""/>
          <p:cNvPicPr/>
          <p:nvPr/>
        </p:nvPicPr>
        <p:blipFill>
          <a:blip r:embed="rId3"/>
          <a:srcRect l="0" t="9611" r="65716" b="0"/>
          <a:stretch/>
        </p:blipFill>
        <p:spPr>
          <a:xfrm>
            <a:off x="219240" y="3666960"/>
            <a:ext cx="2728080" cy="2902680"/>
          </a:xfrm>
          <a:prstGeom prst="rect">
            <a:avLst/>
          </a:prstGeom>
          <a:ln>
            <a:noFill/>
          </a:ln>
        </p:spPr>
      </p:pic>
      <p:pic>
        <p:nvPicPr>
          <p:cNvPr id="121" name="Google Shape;126;p26" descr=""/>
          <p:cNvPicPr/>
          <p:nvPr/>
        </p:nvPicPr>
        <p:blipFill>
          <a:blip r:embed="rId4"/>
          <a:stretch/>
        </p:blipFill>
        <p:spPr>
          <a:xfrm>
            <a:off x="7941600" y="169200"/>
            <a:ext cx="1049400" cy="91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6;p26" descr=""/>
          <p:cNvPicPr/>
          <p:nvPr/>
        </p:nvPicPr>
        <p:blipFill>
          <a:blip r:embed="rId1"/>
          <a:stretch/>
        </p:blipFill>
        <p:spPr>
          <a:xfrm>
            <a:off x="7941600" y="169200"/>
            <a:ext cx="1049400" cy="914040"/>
          </a:xfrm>
          <a:prstGeom prst="rect">
            <a:avLst/>
          </a:prstGeom>
          <a:ln>
            <a:noFill/>
          </a:ln>
        </p:spPr>
      </p:pic>
      <p:pic>
        <p:nvPicPr>
          <p:cNvPr id="123" name="Imagen 4" descr=""/>
          <p:cNvPicPr/>
          <p:nvPr/>
        </p:nvPicPr>
        <p:blipFill>
          <a:blip r:embed="rId2"/>
          <a:stretch/>
        </p:blipFill>
        <p:spPr>
          <a:xfrm>
            <a:off x="170280" y="1581840"/>
            <a:ext cx="8746560" cy="4247280"/>
          </a:xfrm>
          <a:prstGeom prst="rect">
            <a:avLst/>
          </a:prstGeom>
          <a:ln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504720" y="775080"/>
            <a:ext cx="72511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Calibri"/>
              </a:rPr>
              <a:t>Aplicación del algoritmo EM Cluster Analysis</a:t>
            </a:r>
            <a:endParaRPr b="0" lang="es-AR" sz="20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</TotalTime>
  <Application>LibreOffice/6.0.3.2$Windows_x86 LibreOffice_project/8f48d515416608e3a835360314dac7e47fd0b821</Application>
  <Words>249</Words>
  <Paragraphs>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2018-07-29T14:28:28Z</dcterms:created>
  <dc:creator>Admin</dc:creator>
  <dc:description/>
  <dc:language>es-AR</dc:language>
  <cp:lastModifiedBy/>
  <dcterms:modified xsi:type="dcterms:W3CDTF">2018-08-02T21:56:11Z</dcterms:modified>
  <cp:revision>34</cp:revision>
  <dc:subject/>
  <dc:title>Presentazione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Presentación en pantalla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